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56" r:id="rId3"/>
    <p:sldMasterId id="214748378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67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A3401E86-BA99-4DB9-9F34-5736BFE7F6A8}" type="datetimeFigureOut">
              <a:rPr lang="ru-RU" smtClean="0"/>
              <a:t>13.09.2013</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811EBE06-B29E-4996-9A2B-3BEC35FBEB13}"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A3401E86-BA99-4DB9-9F34-5736BFE7F6A8}" type="datetimeFigureOut">
              <a:rPr lang="ru-RU" smtClean="0"/>
              <a:t>13.09.2013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1EBE06-B29E-4996-9A2B-3BEC35FBEB1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A3401E86-BA99-4DB9-9F34-5736BFE7F6A8}" type="datetimeFigureOut">
              <a:rPr lang="ru-RU" smtClean="0"/>
              <a:t>13.09.2013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1EBE06-B29E-4996-9A2B-3BEC35FBEB13}"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A3401E86-BA99-4DB9-9F34-5736BFE7F6A8}" type="datetimeFigureOut">
              <a:rPr lang="ru-RU" smtClean="0"/>
              <a:t>13.09.2013</a:t>
            </a:fld>
            <a:endParaRPr lang="ru-RU"/>
          </a:p>
        </p:txBody>
      </p:sp>
      <p:sp>
        <p:nvSpPr>
          <p:cNvPr id="16" name="Номер слайда 15"/>
          <p:cNvSpPr>
            <a:spLocks noGrp="1"/>
          </p:cNvSpPr>
          <p:nvPr>
            <p:ph type="sldNum" sz="quarter" idx="11"/>
          </p:nvPr>
        </p:nvSpPr>
        <p:spPr/>
        <p:txBody>
          <a:bodyPr/>
          <a:lstStyle/>
          <a:p>
            <a:fld id="{811EBE06-B29E-4996-9A2B-3BEC35FBEB13}"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A3401E86-BA99-4DB9-9F34-5736BFE7F6A8}" type="datetimeFigureOut">
              <a:rPr lang="ru-RU" smtClean="0"/>
              <a:t>13.09.2013</a:t>
            </a:fld>
            <a:endParaRPr lang="ru-RU"/>
          </a:p>
        </p:txBody>
      </p:sp>
      <p:sp>
        <p:nvSpPr>
          <p:cNvPr id="15" name="Номер слайда 14"/>
          <p:cNvSpPr>
            <a:spLocks noGrp="1"/>
          </p:cNvSpPr>
          <p:nvPr>
            <p:ph type="sldNum" sz="quarter" idx="15"/>
          </p:nvPr>
        </p:nvSpPr>
        <p:spPr/>
        <p:txBody>
          <a:bodyPr/>
          <a:lstStyle>
            <a:lvl1pPr algn="ctr">
              <a:defRPr/>
            </a:lvl1pPr>
          </a:lstStyle>
          <a:p>
            <a:fld id="{811EBE06-B29E-4996-9A2B-3BEC35FBEB13}"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3401E86-BA99-4DB9-9F34-5736BFE7F6A8}" type="datetimeFigureOut">
              <a:rPr lang="ru-RU" smtClean="0"/>
              <a:t>13.09.2013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1EBE06-B29E-4996-9A2B-3BEC35FBEB13}"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A3401E86-BA99-4DB9-9F34-5736BFE7F6A8}" type="datetimeFigureOut">
              <a:rPr lang="ru-RU" smtClean="0"/>
              <a:t>13.09.2013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1EBE06-B29E-4996-9A2B-3BEC35FBEB13}"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811EBE06-B29E-4996-9A2B-3BEC35FBEB13}"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A3401E86-BA99-4DB9-9F34-5736BFE7F6A8}" type="datetimeFigureOut">
              <a:rPr lang="ru-RU" smtClean="0"/>
              <a:t>13.09.2013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3401E86-BA99-4DB9-9F34-5736BFE7F6A8}" type="datetimeFigureOut">
              <a:rPr lang="ru-RU" smtClean="0"/>
              <a:t>13.09.2013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11EBE06-B29E-4996-9A2B-3BEC35FBEB13}"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401E86-BA99-4DB9-9F34-5736BFE7F6A8}" type="datetimeFigureOut">
              <a:rPr lang="ru-RU" smtClean="0"/>
              <a:t>13.09.2013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11EBE06-B29E-4996-9A2B-3BEC35FBEB13}" type="slidenum">
              <a:rPr lang="ru-RU" smtClean="0"/>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A3401E86-BA99-4DB9-9F34-5736BFE7F6A8}" type="datetimeFigureOut">
              <a:rPr lang="ru-RU" smtClean="0"/>
              <a:t>13.09.2013</a:t>
            </a:fld>
            <a:endParaRPr lang="ru-RU"/>
          </a:p>
        </p:txBody>
      </p:sp>
      <p:sp>
        <p:nvSpPr>
          <p:cNvPr id="9" name="Номер слайда 8"/>
          <p:cNvSpPr>
            <a:spLocks noGrp="1"/>
          </p:cNvSpPr>
          <p:nvPr>
            <p:ph type="sldNum" sz="quarter" idx="15"/>
          </p:nvPr>
        </p:nvSpPr>
        <p:spPr/>
        <p:txBody>
          <a:bodyPr/>
          <a:lstStyle/>
          <a:p>
            <a:fld id="{811EBE06-B29E-4996-9A2B-3BEC35FBEB13}"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A3401E86-BA99-4DB9-9F34-5736BFE7F6A8}" type="datetimeFigureOut">
              <a:rPr lang="ru-RU" smtClean="0"/>
              <a:t>13.09.2013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1EBE06-B29E-4996-9A2B-3BEC35FBEB13}"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A3401E86-BA99-4DB9-9F34-5736BFE7F6A8}" type="datetimeFigureOut">
              <a:rPr lang="ru-RU" smtClean="0"/>
              <a:t>13.09.2013</a:t>
            </a:fld>
            <a:endParaRPr lang="ru-RU"/>
          </a:p>
        </p:txBody>
      </p:sp>
      <p:sp>
        <p:nvSpPr>
          <p:cNvPr id="9" name="Номер слайда 8"/>
          <p:cNvSpPr>
            <a:spLocks noGrp="1"/>
          </p:cNvSpPr>
          <p:nvPr>
            <p:ph type="sldNum" sz="quarter" idx="11"/>
          </p:nvPr>
        </p:nvSpPr>
        <p:spPr/>
        <p:txBody>
          <a:bodyPr/>
          <a:lstStyle/>
          <a:p>
            <a:fld id="{811EBE06-B29E-4996-9A2B-3BEC35FBEB13}"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3401E86-BA99-4DB9-9F34-5736BFE7F6A8}" type="datetimeFigureOut">
              <a:rPr lang="ru-RU" smtClean="0"/>
              <a:t>13.09.2013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1EBE06-B29E-4996-9A2B-3BEC35FBEB13}"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3401E86-BA99-4DB9-9F34-5736BFE7F6A8}" type="datetimeFigureOut">
              <a:rPr lang="ru-RU" smtClean="0"/>
              <a:t>13.09.2013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1EBE06-B29E-4996-9A2B-3BEC35FBEB13}" type="slidenum">
              <a:rPr lang="ru-RU" smtClean="0"/>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A3401E86-BA99-4DB9-9F34-5736BFE7F6A8}" type="datetimeFigureOut">
              <a:rPr lang="ru-RU" smtClean="0"/>
              <a:t>13.09.2013</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811EBE06-B29E-4996-9A2B-3BEC35FBEB13}"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3401E86-BA99-4DB9-9F34-5736BFE7F6A8}" type="datetimeFigureOut">
              <a:rPr lang="ru-RU" smtClean="0"/>
              <a:t>13.09.2013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11EBE06-B29E-4996-9A2B-3BEC35FBEB13}" type="slidenum">
              <a:rPr lang="ru-RU" smtClean="0"/>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3401E86-BA99-4DB9-9F34-5736BFE7F6A8}" type="datetimeFigureOut">
              <a:rPr lang="ru-RU" smtClean="0"/>
              <a:t>13.09.2013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11EBE06-B29E-4996-9A2B-3BEC35FBEB13}"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3401E86-BA99-4DB9-9F34-5736BFE7F6A8}" type="datetimeFigureOut">
              <a:rPr lang="ru-RU" smtClean="0"/>
              <a:t>13.09.2013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11EBE06-B29E-4996-9A2B-3BEC35FBEB13}" type="slidenum">
              <a:rPr lang="ru-RU" smtClean="0"/>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3401E86-BA99-4DB9-9F34-5736BFE7F6A8}" type="datetimeFigureOut">
              <a:rPr lang="ru-RU" smtClean="0"/>
              <a:t>13.09.2013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811EBE06-B29E-4996-9A2B-3BEC35FBEB13}" type="slidenum">
              <a:rPr lang="ru-RU" smtClean="0"/>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3401E86-BA99-4DB9-9F34-5736BFE7F6A8}" type="datetimeFigureOut">
              <a:rPr lang="ru-RU" smtClean="0"/>
              <a:t>13.09.2013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811EBE06-B29E-4996-9A2B-3BEC35FBEB13}" type="slidenum">
              <a:rPr lang="ru-RU" smtClean="0"/>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3401E86-BA99-4DB9-9F34-5736BFE7F6A8}" type="datetimeFigureOut">
              <a:rPr lang="ru-RU" smtClean="0"/>
              <a:t>13.09.2013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811EBE06-B29E-4996-9A2B-3BEC35FBEB13}"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A3401E86-BA99-4DB9-9F34-5736BFE7F6A8}" type="datetimeFigureOut">
              <a:rPr lang="ru-RU" smtClean="0"/>
              <a:t>13.09.2013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1EBE06-B29E-4996-9A2B-3BEC35FBEB13}"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3401E86-BA99-4DB9-9F34-5736BFE7F6A8}" type="datetimeFigureOut">
              <a:rPr lang="ru-RU" smtClean="0"/>
              <a:t>13.09.2013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11EBE06-B29E-4996-9A2B-3BEC35FBEB13}" type="slidenum">
              <a:rPr lang="ru-RU" smtClean="0"/>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A3401E86-BA99-4DB9-9F34-5736BFE7F6A8}" type="datetimeFigureOut">
              <a:rPr lang="ru-RU" smtClean="0"/>
              <a:t>13.09.2013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11EBE06-B29E-4996-9A2B-3BEC35FBEB13}"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3401E86-BA99-4DB9-9F34-5736BFE7F6A8}" type="datetimeFigureOut">
              <a:rPr lang="ru-RU" smtClean="0"/>
              <a:t>13.09.2013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11EBE06-B29E-4996-9A2B-3BEC35FBEB13}" type="slidenum">
              <a:rPr lang="ru-RU" smtClean="0"/>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3401E86-BA99-4DB9-9F34-5736BFE7F6A8}" type="datetimeFigureOut">
              <a:rPr lang="ru-RU" smtClean="0"/>
              <a:t>13.09.2013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11EBE06-B29E-4996-9A2B-3BEC35FBEB13}" type="slidenum">
              <a:rPr lang="ru-RU" smtClean="0"/>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A3401E86-BA99-4DB9-9F34-5736BFE7F6A8}" type="datetimeFigureOut">
              <a:rPr lang="ru-RU" smtClean="0"/>
              <a:t>13.09.2013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811EBE06-B29E-4996-9A2B-3BEC35FBEB13}"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A3401E86-BA99-4DB9-9F34-5736BFE7F6A8}" type="datetimeFigureOut">
              <a:rPr lang="ru-RU" smtClean="0"/>
              <a:t>13.09.2013</a:t>
            </a:fld>
            <a:endParaRPr lang="ru-RU"/>
          </a:p>
        </p:txBody>
      </p:sp>
      <p:sp>
        <p:nvSpPr>
          <p:cNvPr id="9" name="Номер слайда 8"/>
          <p:cNvSpPr>
            <a:spLocks noGrp="1"/>
          </p:cNvSpPr>
          <p:nvPr>
            <p:ph type="sldNum" sz="quarter" idx="15"/>
          </p:nvPr>
        </p:nvSpPr>
        <p:spPr/>
        <p:txBody>
          <a:bodyPr rtlCol="0"/>
          <a:lstStyle/>
          <a:p>
            <a:fld id="{811EBE06-B29E-4996-9A2B-3BEC35FBEB13}"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A3401E86-BA99-4DB9-9F34-5736BFE7F6A8}" type="datetimeFigureOut">
              <a:rPr lang="ru-RU" smtClean="0"/>
              <a:t>13.09.2013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811EBE06-B29E-4996-9A2B-3BEC35FBEB13}"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A3401E86-BA99-4DB9-9F34-5736BFE7F6A8}" type="datetimeFigureOut">
              <a:rPr lang="ru-RU" smtClean="0"/>
              <a:t>13.09.2013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1EBE06-B29E-4996-9A2B-3BEC35FBEB13}"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A3401E86-BA99-4DB9-9F34-5736BFE7F6A8}" type="datetimeFigureOut">
              <a:rPr lang="ru-RU" smtClean="0"/>
              <a:t>13.09.2013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11EBE06-B29E-4996-9A2B-3BEC35FBEB13}"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A3401E86-BA99-4DB9-9F34-5736BFE7F6A8}" type="datetimeFigureOut">
              <a:rPr lang="ru-RU" smtClean="0"/>
              <a:t>13.09.2013</a:t>
            </a:fld>
            <a:endParaRPr lang="ru-RU"/>
          </a:p>
        </p:txBody>
      </p:sp>
      <p:sp>
        <p:nvSpPr>
          <p:cNvPr id="7" name="Номер слайда 6"/>
          <p:cNvSpPr>
            <a:spLocks noGrp="1"/>
          </p:cNvSpPr>
          <p:nvPr>
            <p:ph type="sldNum" sz="quarter" idx="11"/>
          </p:nvPr>
        </p:nvSpPr>
        <p:spPr/>
        <p:txBody>
          <a:bodyPr rtlCol="0"/>
          <a:lstStyle/>
          <a:p>
            <a:fld id="{811EBE06-B29E-4996-9A2B-3BEC35FBEB13}"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A3401E86-BA99-4DB9-9F34-5736BFE7F6A8}" type="datetimeFigureOut">
              <a:rPr lang="ru-RU" smtClean="0"/>
              <a:t>13.09.2013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1EBE06-B29E-4996-9A2B-3BEC35FBEB13}"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401E86-BA99-4DB9-9F34-5736BFE7F6A8}" type="datetimeFigureOut">
              <a:rPr lang="ru-RU" smtClean="0"/>
              <a:t>13.09.2013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11EBE06-B29E-4996-9A2B-3BEC35FBEB13}" type="slidenum">
              <a:rPr lang="ru-RU" smtClean="0"/>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A3401E86-BA99-4DB9-9F34-5736BFE7F6A8}" type="datetimeFigureOut">
              <a:rPr lang="ru-RU" smtClean="0"/>
              <a:t>13.09.2013</a:t>
            </a:fld>
            <a:endParaRPr lang="ru-RU"/>
          </a:p>
        </p:txBody>
      </p:sp>
      <p:sp>
        <p:nvSpPr>
          <p:cNvPr id="22" name="Номер слайда 21"/>
          <p:cNvSpPr>
            <a:spLocks noGrp="1"/>
          </p:cNvSpPr>
          <p:nvPr>
            <p:ph type="sldNum" sz="quarter" idx="15"/>
          </p:nvPr>
        </p:nvSpPr>
        <p:spPr/>
        <p:txBody>
          <a:bodyPr rtlCol="0"/>
          <a:lstStyle/>
          <a:p>
            <a:fld id="{811EBE06-B29E-4996-9A2B-3BEC35FBEB13}"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A3401E86-BA99-4DB9-9F34-5736BFE7F6A8}" type="datetimeFigureOut">
              <a:rPr lang="ru-RU" smtClean="0"/>
              <a:t>13.09.2013</a:t>
            </a:fld>
            <a:endParaRPr lang="ru-RU"/>
          </a:p>
        </p:txBody>
      </p:sp>
      <p:sp>
        <p:nvSpPr>
          <p:cNvPr id="18" name="Номер слайда 17"/>
          <p:cNvSpPr>
            <a:spLocks noGrp="1"/>
          </p:cNvSpPr>
          <p:nvPr>
            <p:ph type="sldNum" sz="quarter" idx="11"/>
          </p:nvPr>
        </p:nvSpPr>
        <p:spPr/>
        <p:txBody>
          <a:bodyPr rtlCol="0"/>
          <a:lstStyle/>
          <a:p>
            <a:fld id="{811EBE06-B29E-4996-9A2B-3BEC35FBEB13}"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3401E86-BA99-4DB9-9F34-5736BFE7F6A8}" type="datetimeFigureOut">
              <a:rPr lang="ru-RU" smtClean="0"/>
              <a:t>13.09.2013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1EBE06-B29E-4996-9A2B-3BEC35FBEB13}" type="slidenum">
              <a:rPr lang="ru-RU" smtClean="0"/>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3401E86-BA99-4DB9-9F34-5736BFE7F6A8}" type="datetimeFigureOut">
              <a:rPr lang="ru-RU" smtClean="0"/>
              <a:t>13.09.2013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1EBE06-B29E-4996-9A2B-3BEC35FBEB1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A3401E86-BA99-4DB9-9F34-5736BFE7F6A8}" type="datetimeFigureOut">
              <a:rPr lang="ru-RU" smtClean="0"/>
              <a:t>13.09.2013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11EBE06-B29E-4996-9A2B-3BEC35FBEB1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A3401E86-BA99-4DB9-9F34-5736BFE7F6A8}" type="datetimeFigureOut">
              <a:rPr lang="ru-RU" smtClean="0"/>
              <a:t>13.09.2013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11EBE06-B29E-4996-9A2B-3BEC35FBEB1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01E86-BA99-4DB9-9F34-5736BFE7F6A8}" type="datetimeFigureOut">
              <a:rPr lang="ru-RU" smtClean="0"/>
              <a:t>13.09.2013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11EBE06-B29E-4996-9A2B-3BEC35FBEB1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A3401E86-BA99-4DB9-9F34-5736BFE7F6A8}" type="datetimeFigureOut">
              <a:rPr lang="ru-RU" smtClean="0"/>
              <a:t>13.09.2013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1EBE06-B29E-4996-9A2B-3BEC35FBEB1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A3401E86-BA99-4DB9-9F34-5736BFE7F6A8}" type="datetimeFigureOut">
              <a:rPr lang="ru-RU" smtClean="0"/>
              <a:t>13.09.2013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811EBE06-B29E-4996-9A2B-3BEC35FBEB13}"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3401E86-BA99-4DB9-9F34-5736BFE7F6A8}" type="datetimeFigureOut">
              <a:rPr lang="ru-RU" smtClean="0"/>
              <a:t>13.09.2013</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11EBE06-B29E-4996-9A2B-3BEC35FBEB13}"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3401E86-BA99-4DB9-9F34-5736BFE7F6A8}" type="datetimeFigureOut">
              <a:rPr lang="ru-RU" smtClean="0"/>
              <a:t>13.09.2013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11EBE06-B29E-4996-9A2B-3BEC35FBEB13}"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3401E86-BA99-4DB9-9F34-5736BFE7F6A8}" type="datetimeFigureOut">
              <a:rPr lang="ru-RU" smtClean="0"/>
              <a:t>13.09.2013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11EBE06-B29E-4996-9A2B-3BEC35FBEB13}"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3401E86-BA99-4DB9-9F34-5736BFE7F6A8}" type="datetimeFigureOut">
              <a:rPr lang="ru-RU" smtClean="0"/>
              <a:t>13.09.2013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11EBE06-B29E-4996-9A2B-3BEC35FBEB1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5.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35.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5.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frgn.mk.ua/?p=5352" TargetMode="External"/><Relationship Id="rId3" Type="http://schemas.openxmlformats.org/officeDocument/2006/relationships/hyperlink" Target="http://www.voznesensk.org/uk/node/85041" TargetMode="External"/><Relationship Id="rId7" Type="http://schemas.openxmlformats.org/officeDocument/2006/relationships/hyperlink" Target="http://frgn.mk.ua/?p=5195" TargetMode="External"/><Relationship Id="rId12" Type="http://schemas.openxmlformats.org/officeDocument/2006/relationships/hyperlink" Target="http://frgn.mk.ua/?p=5448" TargetMode="External"/><Relationship Id="rId2" Type="http://schemas.openxmlformats.org/officeDocument/2006/relationships/hyperlink" Target="http://www.voznesensk.org/uk/node/84894" TargetMode="External"/><Relationship Id="rId1" Type="http://schemas.openxmlformats.org/officeDocument/2006/relationships/slideLayout" Target="../slideLayouts/slideLayout35.xml"/><Relationship Id="rId6" Type="http://schemas.openxmlformats.org/officeDocument/2006/relationships/hyperlink" Target="http://frgn.mk.ua/?p=5325" TargetMode="External"/><Relationship Id="rId11" Type="http://schemas.openxmlformats.org/officeDocument/2006/relationships/hyperlink" Target="http://frgn.mk.ua/?p=5443" TargetMode="External"/><Relationship Id="rId5" Type="http://schemas.openxmlformats.org/officeDocument/2006/relationships/hyperlink" Target="http://frgn.mk.ua/?p=5319" TargetMode="External"/><Relationship Id="rId10" Type="http://schemas.openxmlformats.org/officeDocument/2006/relationships/hyperlink" Target="http://frgn.mk.ua/?p=5385" TargetMode="External"/><Relationship Id="rId4" Type="http://schemas.openxmlformats.org/officeDocument/2006/relationships/hyperlink" Target="http://frgn.mk.ua/?p=5179" TargetMode="External"/><Relationship Id="rId9" Type="http://schemas.openxmlformats.org/officeDocument/2006/relationships/hyperlink" Target="http://frgn.mk.ua/?p=537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3648" y="4437112"/>
            <a:ext cx="6400800" cy="1752600"/>
          </a:xfrm>
        </p:spPr>
        <p:txBody>
          <a:bodyPr>
            <a:normAutofit fontScale="85000" lnSpcReduction="20000"/>
          </a:bodyPr>
          <a:lstStyle/>
          <a:p>
            <a:r>
              <a:rPr lang="ru-RU" dirty="0" smtClean="0"/>
              <a:t>Проект реализуется  </a:t>
            </a:r>
            <a:r>
              <a:rPr lang="ru-RU" dirty="0"/>
              <a:t>в рамках  конкурса малых грантов «</a:t>
            </a:r>
            <a:r>
              <a:rPr lang="ru-RU" dirty="0" err="1"/>
              <a:t>Микрогранты</a:t>
            </a:r>
            <a:r>
              <a:rPr lang="ru-RU" dirty="0"/>
              <a:t> для </a:t>
            </a:r>
            <a:r>
              <a:rPr lang="ru-RU" dirty="0" err="1"/>
              <a:t>адвокативных</a:t>
            </a:r>
            <a:r>
              <a:rPr lang="ru-RU" dirty="0"/>
              <a:t> инициатив громад юга Украины»,  организованного НГОО Фонд развития города Николаева и финансируемого за счет средств МФ «Возрождения» и НГОО «Фонд развития города Николаева».</a:t>
            </a:r>
          </a:p>
        </p:txBody>
      </p:sp>
      <p:sp>
        <p:nvSpPr>
          <p:cNvPr id="2" name="Заголовок 1"/>
          <p:cNvSpPr>
            <a:spLocks noGrp="1"/>
          </p:cNvSpPr>
          <p:nvPr>
            <p:ph type="ctrTitle"/>
          </p:nvPr>
        </p:nvSpPr>
        <p:spPr>
          <a:xfrm>
            <a:off x="755576" y="2060848"/>
            <a:ext cx="7772400" cy="1470025"/>
          </a:xfrm>
        </p:spPr>
        <p:txBody>
          <a:bodyPr>
            <a:normAutofit/>
          </a:bodyPr>
          <a:lstStyle/>
          <a:p>
            <a:pPr lvl="7" algn="ctr"/>
            <a:r>
              <a:rPr lang="ru-RU" sz="4000" b="1" u="sng" cap="all" dirty="0"/>
              <a:t>Название проекта: «Время действовать!»</a:t>
            </a:r>
          </a:p>
        </p:txBody>
      </p:sp>
      <p:sp>
        <p:nvSpPr>
          <p:cNvPr id="4" name="Заголовок 1"/>
          <p:cNvSpPr txBox="1">
            <a:spLocks/>
          </p:cNvSpPr>
          <p:nvPr/>
        </p:nvSpPr>
        <p:spPr>
          <a:xfrm>
            <a:off x="755576" y="260648"/>
            <a:ext cx="7772400" cy="1470025"/>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a:t>ОРГАН САМООРГАНИЗАЦИИ </a:t>
            </a:r>
            <a:r>
              <a:rPr lang="ru-RU" b="1" dirty="0" smtClean="0"/>
              <a:t>НАСЕЛЕНИЯ </a:t>
            </a:r>
          </a:p>
          <a:p>
            <a:r>
              <a:rPr lang="ru-RU" b="1" dirty="0" smtClean="0"/>
              <a:t>«Жемчужина Гая» </a:t>
            </a:r>
          </a:p>
          <a:p>
            <a:r>
              <a:rPr lang="ru-RU" b="1" dirty="0" smtClean="0"/>
              <a:t>56500</a:t>
            </a:r>
            <a:r>
              <a:rPr lang="ru-RU" b="1" dirty="0"/>
              <a:t>, Николаевская обл., </a:t>
            </a:r>
            <a:r>
              <a:rPr lang="ru-RU" b="1" dirty="0" smtClean="0"/>
              <a:t>г. </a:t>
            </a:r>
            <a:r>
              <a:rPr lang="ru-RU" b="1" dirty="0"/>
              <a:t>Вознесенск, ул. Буденного, 4.</a:t>
            </a:r>
            <a:r>
              <a:rPr lang="ru-RU" sz="4000" dirty="0"/>
              <a:t/>
            </a:r>
            <a:br>
              <a:rPr lang="ru-RU" sz="4000" dirty="0"/>
            </a:br>
            <a:r>
              <a:rPr lang="uk-UA" dirty="0"/>
              <a:t>т: (097) 99-233-94</a:t>
            </a:r>
            <a:endParaRPr lang="ru-RU" sz="4000" dirty="0"/>
          </a:p>
        </p:txBody>
      </p:sp>
    </p:spTree>
    <p:extLst>
      <p:ext uri="{BB962C8B-B14F-4D97-AF65-F5344CB8AC3E}">
        <p14:creationId xmlns:p14="http://schemas.microsoft.com/office/powerpoint/2010/main" val="4240968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46868" y="173396"/>
            <a:ext cx="7467600" cy="5925272"/>
          </a:xfrm>
        </p:spPr>
        <p:txBody>
          <a:bodyPr>
            <a:normAutofit/>
          </a:bodyPr>
          <a:lstStyle/>
          <a:p>
            <a:pPr marL="0" indent="0">
              <a:buNone/>
            </a:pPr>
            <a:r>
              <a:rPr lang="ru-RU" sz="2000" dirty="0"/>
              <a:t>В результате проведения общественного обсуждения были определены основные количественные показатели существующего кладбища, и явный недостаток территории </a:t>
            </a:r>
            <a:r>
              <a:rPr lang="ru-RU" sz="2000" dirty="0" smtClean="0"/>
              <a:t>захоронений.</a:t>
            </a:r>
          </a:p>
          <a:p>
            <a:pPr marL="0" indent="0">
              <a:buNone/>
            </a:pPr>
            <a:endParaRPr lang="ru-RU" sz="2000" dirty="0"/>
          </a:p>
        </p:txBody>
      </p:sp>
      <p:pic>
        <p:nvPicPr>
          <p:cNvPr id="1026" name="Picture 2" descr="F:\ОСН\ПРОЕКТЫ\Час дияти\Презентация\2\IMG_1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3251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ОСН\ПРОЕКТЫ\Час дияти\Презентация\2\IMG_84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643262"/>
            <a:ext cx="3789363" cy="2260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ОСН\ПРОЕКТЫ\Час дияти\Презентация\2\IMG_19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77072"/>
            <a:ext cx="3251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ОСН\ПРОЕКТЫ\Час дияти\Презентация\2\IMG_84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776" y="4060329"/>
            <a:ext cx="3667568" cy="247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836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a:t>II</a:t>
            </a:r>
            <a:r>
              <a:rPr lang="ru-RU" sz="3200" dirty="0"/>
              <a:t>. Активизация местного сообщества</a:t>
            </a:r>
            <a:r>
              <a:rPr lang="ru-RU" sz="3200" dirty="0" smtClean="0"/>
              <a:t>.</a:t>
            </a:r>
            <a:endParaRPr lang="ru-RU" dirty="0"/>
          </a:p>
        </p:txBody>
      </p:sp>
      <p:sp>
        <p:nvSpPr>
          <p:cNvPr id="3" name="Объект 2"/>
          <p:cNvSpPr>
            <a:spLocks noGrp="1"/>
          </p:cNvSpPr>
          <p:nvPr>
            <p:ph sz="quarter" idx="1"/>
          </p:nvPr>
        </p:nvSpPr>
        <p:spPr/>
        <p:txBody>
          <a:bodyPr/>
          <a:lstStyle/>
          <a:p>
            <a:r>
              <a:rPr lang="ru-RU" b="1" dirty="0" smtClean="0"/>
              <a:t>1. Субботник </a:t>
            </a:r>
          </a:p>
          <a:p>
            <a:pPr marL="0" indent="0">
              <a:buNone/>
            </a:pPr>
            <a:r>
              <a:rPr lang="ru-RU" dirty="0"/>
              <a:t> </a:t>
            </a:r>
            <a:r>
              <a:rPr lang="ru-RU" dirty="0" smtClean="0"/>
              <a:t>- </a:t>
            </a:r>
            <a:r>
              <a:rPr lang="ru-RU" dirty="0"/>
              <a:t>Накануне Пасхи и поминального дня усопших, орган самоорганизации населения «Перлина Гаю» 27 апреля 2013 г</a:t>
            </a:r>
            <a:r>
              <a:rPr lang="ru-RU" dirty="0" smtClean="0"/>
              <a:t>.</a:t>
            </a:r>
          </a:p>
          <a:p>
            <a:pPr marL="0" indent="0">
              <a:buNone/>
            </a:pPr>
            <a:r>
              <a:rPr lang="ru-RU" dirty="0"/>
              <a:t> </a:t>
            </a:r>
            <a:r>
              <a:rPr lang="ru-RU" dirty="0" smtClean="0"/>
              <a:t>- приняли участие 20 человек.</a:t>
            </a:r>
          </a:p>
        </p:txBody>
      </p:sp>
      <p:pic>
        <p:nvPicPr>
          <p:cNvPr id="2050" name="Picture 2" descr="F:\ОСН\ПРОЕКТЫ\Час дияти\Презентация\3 суботник\Изображение 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717032"/>
            <a:ext cx="3799152" cy="284968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ОСН\ПРОЕКТЫ\Час дияти\Презентация\3 суботник\Фото04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9" y="3717032"/>
            <a:ext cx="3799581" cy="2849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566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txBody>
          <a:bodyPr>
            <a:normAutofit/>
          </a:bodyPr>
          <a:lstStyle/>
          <a:p>
            <a:r>
              <a:rPr lang="en-US" sz="3200" dirty="0"/>
              <a:t>II</a:t>
            </a:r>
            <a:r>
              <a:rPr lang="ru-RU" sz="3200" dirty="0"/>
              <a:t>. Активизация местного сообщества</a:t>
            </a:r>
            <a:r>
              <a:rPr lang="ru-RU" sz="3200" dirty="0" smtClean="0"/>
              <a:t>.</a:t>
            </a:r>
            <a:endParaRPr lang="ru-RU" dirty="0"/>
          </a:p>
        </p:txBody>
      </p:sp>
      <p:pic>
        <p:nvPicPr>
          <p:cNvPr id="3074" name="Picture 2" descr="F:\ОСН\ПРОЕКТЫ\Час дияти\Презентация\3 суботник\1.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340768"/>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ОСН\ПРОЕКТЫ\Час дияти\Презентация\3 суботник\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5094" y="1340768"/>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ОСН\ПРОЕКТЫ\Час дияти\Презентация\3 суботник\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1320569"/>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F:\ОСН\ПРОЕКТЫ\Час дияти\Презентация\3 суботник\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3203334"/>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F:\ОСН\ПРОЕКТЫ\Час дияти\Презентация\3 суботник\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529" y="3222142"/>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ОСН\ПРОЕКТЫ\Час дияти\Презентация\3 суботник\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4" y="5032134"/>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F:\ОСН\ПРОЕКТЫ\Час дияти\Презентация\3 суботник\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0529" y="5176753"/>
            <a:ext cx="2362965" cy="166852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ОСН\ПРОЕКТЫ\Час дияти\Презентация\3 суботник\1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10998" y="3252096"/>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F:\ОСН\ПРОЕКТЫ\Час дияти\Презентация\3 суботник\Изображение 01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98175" y="5176753"/>
            <a:ext cx="2224450" cy="166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756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txBody>
          <a:bodyPr>
            <a:normAutofit/>
          </a:bodyPr>
          <a:lstStyle/>
          <a:p>
            <a:r>
              <a:rPr lang="en-US" sz="3200" dirty="0"/>
              <a:t>II</a:t>
            </a:r>
            <a:r>
              <a:rPr lang="ru-RU" sz="3200" dirty="0"/>
              <a:t>. Активизация местного сообщества</a:t>
            </a:r>
            <a:r>
              <a:rPr lang="ru-RU" sz="3200" dirty="0" smtClean="0"/>
              <a:t>.</a:t>
            </a:r>
            <a:endParaRPr lang="ru-RU" dirty="0"/>
          </a:p>
        </p:txBody>
      </p:sp>
      <p:pic>
        <p:nvPicPr>
          <p:cNvPr id="4098" name="Picture 2" descr="F:\ОСН\ПРОЕКТЫ\Час дияти\Презентация\3 суботник\Изображение 030.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1412776"/>
            <a:ext cx="3552395" cy="266429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ОСН\ПРОЕКТЫ\Час дияти\Презентация\3 суботник\Изображение 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484784"/>
            <a:ext cx="345599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ОСН\ПРОЕКТЫ\Час дияти\Презентация\3 суботник\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077072"/>
            <a:ext cx="345638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F:\ОСН\ПРОЕКТЫ\Час дияти\Презентация\3 суботник\Изображение 0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0655" y="4210069"/>
            <a:ext cx="3278684" cy="2459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478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lstStyle/>
          <a:p>
            <a:r>
              <a:rPr lang="ru-RU" dirty="0"/>
              <a:t>Во время проведения субботника были проведены следующие работы:</a:t>
            </a:r>
          </a:p>
          <a:p>
            <a:pPr marL="0" indent="0">
              <a:buNone/>
            </a:pPr>
            <a:r>
              <a:rPr lang="ru-RU" dirty="0"/>
              <a:t>- Приведение в порядок индивидуальные участки силами родных;</a:t>
            </a:r>
          </a:p>
          <a:p>
            <a:pPr marL="0" indent="0">
              <a:buNone/>
            </a:pPr>
            <a:r>
              <a:rPr lang="ru-RU" dirty="0"/>
              <a:t>- Уборка и вынесение мусора из дорожек, переулков между секторами захоронений;</a:t>
            </a:r>
          </a:p>
          <a:p>
            <a:pPr marL="0" indent="0">
              <a:buNone/>
            </a:pPr>
            <a:r>
              <a:rPr lang="ru-RU" dirty="0"/>
              <a:t>- Расчистка прилегающей территории и территории расширения кладбища;</a:t>
            </a:r>
          </a:p>
          <a:p>
            <a:pPr marL="0" indent="0">
              <a:buNone/>
            </a:pPr>
            <a:r>
              <a:rPr lang="ru-RU" dirty="0"/>
              <a:t>- Выпилка и расчистке подъезда к свалке. </a:t>
            </a:r>
          </a:p>
          <a:p>
            <a:endParaRPr lang="ru-RU" dirty="0"/>
          </a:p>
        </p:txBody>
      </p:sp>
      <p:sp>
        <p:nvSpPr>
          <p:cNvPr id="4" name="Заголовок 1"/>
          <p:cNvSpPr>
            <a:spLocks noGrp="1"/>
          </p:cNvSpPr>
          <p:nvPr>
            <p:ph type="title"/>
          </p:nvPr>
        </p:nvSpPr>
        <p:spPr/>
        <p:txBody>
          <a:bodyPr>
            <a:normAutofit/>
          </a:bodyPr>
          <a:lstStyle/>
          <a:p>
            <a:r>
              <a:rPr lang="en-US" sz="3200" dirty="0"/>
              <a:t>II</a:t>
            </a:r>
            <a:r>
              <a:rPr lang="ru-RU" sz="3200" dirty="0"/>
              <a:t>. Активизация местного сообщества</a:t>
            </a:r>
            <a:r>
              <a:rPr lang="ru-RU" sz="3200" dirty="0" smtClean="0"/>
              <a:t>.</a:t>
            </a:r>
            <a:endParaRPr lang="ru-RU" dirty="0"/>
          </a:p>
        </p:txBody>
      </p:sp>
    </p:spTree>
    <p:extLst>
      <p:ext uri="{BB962C8B-B14F-4D97-AF65-F5344CB8AC3E}">
        <p14:creationId xmlns:p14="http://schemas.microsoft.com/office/powerpoint/2010/main" val="1645887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1988840"/>
            <a:ext cx="7467600" cy="4485112"/>
          </a:xfrm>
        </p:spPr>
        <p:txBody>
          <a:bodyPr/>
          <a:lstStyle/>
          <a:p>
            <a:r>
              <a:rPr lang="ru-RU" sz="3200" b="1" dirty="0" smtClean="0"/>
              <a:t> Процедура местной инициативы. </a:t>
            </a:r>
          </a:p>
          <a:p>
            <a:r>
              <a:rPr lang="ru-RU" b="1" dirty="0" smtClean="0"/>
              <a:t>1) Создание инициативной группы</a:t>
            </a:r>
          </a:p>
          <a:p>
            <a:pPr marL="0" indent="0">
              <a:buNone/>
            </a:pPr>
            <a:r>
              <a:rPr lang="ru-RU" dirty="0" smtClean="0"/>
              <a:t>- На </a:t>
            </a:r>
            <a:r>
              <a:rPr lang="ru-RU" dirty="0"/>
              <a:t>заседании ОСН «Перлина Гаю», 3 мая 2013 г. с целью проведения местной инициативы, сбора подписей и подготовки пакета документов создается инициативная группа в составе 20 чел. и об этом оповещается Вознесенский городской совет путем уведомления. </a:t>
            </a:r>
            <a:endParaRPr lang="ru-RU" dirty="0" smtClean="0"/>
          </a:p>
          <a:p>
            <a:pPr marL="0" indent="0">
              <a:buNone/>
            </a:pPr>
            <a:endParaRPr lang="ru-RU" dirty="0"/>
          </a:p>
        </p:txBody>
      </p:sp>
      <p:sp>
        <p:nvSpPr>
          <p:cNvPr id="4" name="Заголовок 1"/>
          <p:cNvSpPr>
            <a:spLocks noGrp="1"/>
          </p:cNvSpPr>
          <p:nvPr>
            <p:ph type="title"/>
          </p:nvPr>
        </p:nvSpPr>
        <p:spPr>
          <a:xfrm>
            <a:off x="457200" y="274638"/>
            <a:ext cx="7467600" cy="1498178"/>
          </a:xfrm>
        </p:spPr>
        <p:txBody>
          <a:bodyPr>
            <a:normAutofit fontScale="90000"/>
          </a:bodyPr>
          <a:lstStyle/>
          <a:p>
            <a:r>
              <a:rPr lang="en-US" sz="3200" dirty="0"/>
              <a:t>III</a:t>
            </a:r>
            <a:r>
              <a:rPr lang="ru-RU" sz="3200" dirty="0"/>
              <a:t>. Участие граждан в принятии решений путем реализации права на местной инициативе.</a:t>
            </a:r>
          </a:p>
        </p:txBody>
      </p:sp>
    </p:spTree>
    <p:extLst>
      <p:ext uri="{BB962C8B-B14F-4D97-AF65-F5344CB8AC3E}">
        <p14:creationId xmlns:p14="http://schemas.microsoft.com/office/powerpoint/2010/main" val="3430330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normAutofit lnSpcReduction="10000"/>
          </a:bodyPr>
          <a:lstStyle/>
          <a:p>
            <a:r>
              <a:rPr lang="ru-RU" b="1" dirty="0"/>
              <a:t>2</a:t>
            </a:r>
            <a:r>
              <a:rPr lang="ru-RU" b="1" dirty="0" smtClean="0"/>
              <a:t>) Сбор подписей</a:t>
            </a:r>
          </a:p>
          <a:p>
            <a:pPr marL="0" indent="0">
              <a:buNone/>
            </a:pPr>
            <a:r>
              <a:rPr lang="ru-RU" dirty="0"/>
              <a:t>В период с 3 мая по 14 мая 2013 г., для обеспечения рассмотрения инициативы жителей по проведению комплекса работ по узакониванию расширения территории кладбища, инициативная группа собрала под проектом решения Вознесенского городского совета «Об утверждении изменений к «Программе реформирования и развития жилищно-коммунального хозяйства г. Вознесенска на 2011-2014 годы », утвержденной решением городского совета от 04.02.2011 № 23 с изменениями» 207 подписей жителей города. </a:t>
            </a:r>
          </a:p>
          <a:p>
            <a:endParaRPr lang="ru-RU" dirty="0"/>
          </a:p>
        </p:txBody>
      </p:sp>
      <p:sp>
        <p:nvSpPr>
          <p:cNvPr id="4" name="Заголовок 1"/>
          <p:cNvSpPr>
            <a:spLocks noGrp="1"/>
          </p:cNvSpPr>
          <p:nvPr>
            <p:ph type="title"/>
          </p:nvPr>
        </p:nvSpPr>
        <p:spPr/>
        <p:txBody>
          <a:bodyPr>
            <a:normAutofit fontScale="90000"/>
          </a:bodyPr>
          <a:lstStyle/>
          <a:p>
            <a:r>
              <a:rPr lang="en-US" sz="3200" dirty="0"/>
              <a:t>III</a:t>
            </a:r>
            <a:r>
              <a:rPr lang="ru-RU" sz="3200" dirty="0"/>
              <a:t>. Участие граждан в принятии решений путем реализации права на местной инициативе.</a:t>
            </a:r>
          </a:p>
        </p:txBody>
      </p:sp>
    </p:spTree>
    <p:extLst>
      <p:ext uri="{BB962C8B-B14F-4D97-AF65-F5344CB8AC3E}">
        <p14:creationId xmlns:p14="http://schemas.microsoft.com/office/powerpoint/2010/main" val="1820218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lstStyle/>
          <a:p>
            <a:r>
              <a:rPr lang="ru-RU" b="1" dirty="0" smtClean="0"/>
              <a:t>3) Подача заявление о местной инициативы</a:t>
            </a:r>
          </a:p>
          <a:p>
            <a:pPr marL="0" indent="0">
              <a:buNone/>
            </a:pPr>
            <a:r>
              <a:rPr lang="ru-RU" dirty="0"/>
              <a:t>На рассмотрение сессии городского совета было представлено </a:t>
            </a:r>
            <a:r>
              <a:rPr lang="ar-SA" dirty="0"/>
              <a:t>​​</a:t>
            </a:r>
            <a:r>
              <a:rPr lang="ru-RU" dirty="0"/>
              <a:t> заявление «О внесении на рассмотрение Вознесенской городского совета проекта решения в порядке местной инициативы» , проект решения с подписями жителей города</a:t>
            </a:r>
            <a:endParaRPr lang="ru-RU" dirty="0"/>
          </a:p>
        </p:txBody>
      </p:sp>
      <p:sp>
        <p:nvSpPr>
          <p:cNvPr id="4" name="Заголовок 1"/>
          <p:cNvSpPr>
            <a:spLocks noGrp="1"/>
          </p:cNvSpPr>
          <p:nvPr>
            <p:ph type="title"/>
          </p:nvPr>
        </p:nvSpPr>
        <p:spPr/>
        <p:txBody>
          <a:bodyPr>
            <a:normAutofit fontScale="90000"/>
          </a:bodyPr>
          <a:lstStyle/>
          <a:p>
            <a:r>
              <a:rPr lang="en-US" sz="3200" dirty="0"/>
              <a:t>III</a:t>
            </a:r>
            <a:r>
              <a:rPr lang="ru-RU" sz="3200" dirty="0"/>
              <a:t>. Участие граждан в принятии решений путем реализации права на местной инициативе.</a:t>
            </a:r>
          </a:p>
        </p:txBody>
      </p:sp>
    </p:spTree>
    <p:extLst>
      <p:ext uri="{BB962C8B-B14F-4D97-AF65-F5344CB8AC3E}">
        <p14:creationId xmlns:p14="http://schemas.microsoft.com/office/powerpoint/2010/main" val="2749818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5400" b="1" dirty="0" smtClean="0"/>
              <a:t>Результат</a:t>
            </a:r>
            <a:endParaRPr lang="ru-RU" sz="5400" b="1" dirty="0"/>
          </a:p>
        </p:txBody>
      </p:sp>
      <p:sp>
        <p:nvSpPr>
          <p:cNvPr id="3" name="Объект 2"/>
          <p:cNvSpPr>
            <a:spLocks noGrp="1"/>
          </p:cNvSpPr>
          <p:nvPr>
            <p:ph sz="quarter" idx="1"/>
          </p:nvPr>
        </p:nvSpPr>
        <p:spPr/>
        <p:txBody>
          <a:bodyPr>
            <a:normAutofit fontScale="85000" lnSpcReduction="10000"/>
          </a:bodyPr>
          <a:lstStyle/>
          <a:p>
            <a:r>
              <a:rPr lang="ru-RU" dirty="0" smtClean="0"/>
              <a:t>1. </a:t>
            </a:r>
            <a:r>
              <a:rPr lang="ru-RU" dirty="0"/>
              <a:t>В результате активных действий общества и ОСН «Перлина Гаю», на 37 сессии 6 созыва Вознесенской городского совета, которая состоялась 24.05.2013 года, было принято решение         «О рассмотрении местной инициативе органа самоорганизации населения «Перлина Гаю», в которым было поручено Управлению жилищно-коммунального хозяйства и капитального строительства городского совета - разработчику Программы реформирования и развития жилищно-коммунального хозяйства г. Вознесенска на 2011-2014 годы подготовить изменения к этой Программы в части предоставления текущих трансфертов КП «</a:t>
            </a:r>
            <a:r>
              <a:rPr lang="ru-RU" dirty="0" err="1"/>
              <a:t>Регспод</a:t>
            </a:r>
            <a:r>
              <a:rPr lang="ru-RU" dirty="0"/>
              <a:t>» на оплату работ по изготовлению проекта землеустройства по отводу земельного участка для передачи в постоянное пользование под кладбище микрорайона Прямое - вынести на рассмотрение очередной сессии городского совета в июне 2013 года. </a:t>
            </a:r>
            <a:endParaRPr lang="ru-RU" dirty="0"/>
          </a:p>
        </p:txBody>
      </p:sp>
    </p:spTree>
    <p:extLst>
      <p:ext uri="{BB962C8B-B14F-4D97-AF65-F5344CB8AC3E}">
        <p14:creationId xmlns:p14="http://schemas.microsoft.com/office/powerpoint/2010/main" val="3119036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normAutofit/>
          </a:bodyPr>
          <a:lstStyle/>
          <a:p>
            <a:r>
              <a:rPr lang="ru-RU" dirty="0" smtClean="0"/>
              <a:t>на 38 </a:t>
            </a:r>
            <a:r>
              <a:rPr lang="ru-RU" dirty="0"/>
              <a:t>сессии 6 созыва Вознесенской городского совета, которая состоялась </a:t>
            </a:r>
            <a:r>
              <a:rPr lang="ru-RU" dirty="0" smtClean="0"/>
              <a:t>в июне 2013 </a:t>
            </a:r>
            <a:r>
              <a:rPr lang="ru-RU" dirty="0"/>
              <a:t>года, было принято решение         «О </a:t>
            </a:r>
            <a:r>
              <a:rPr lang="ru-RU" dirty="0" smtClean="0"/>
              <a:t>внесении изменений в Программу </a:t>
            </a:r>
            <a:r>
              <a:rPr lang="ru-RU" dirty="0"/>
              <a:t>реформирования и развития жилищно-коммунального хозяйства г. Вознесенска на 2011-2014 годы </a:t>
            </a:r>
            <a:r>
              <a:rPr lang="ru-RU" dirty="0" smtClean="0"/>
              <a:t>предоставить </a:t>
            </a:r>
            <a:r>
              <a:rPr lang="ru-RU" dirty="0"/>
              <a:t>текущих трансфертов КП «</a:t>
            </a:r>
            <a:r>
              <a:rPr lang="ru-RU" dirty="0" err="1"/>
              <a:t>Регспод</a:t>
            </a:r>
            <a:r>
              <a:rPr lang="ru-RU" dirty="0"/>
              <a:t>» на оплату работ по изготовлению проекта землеустройства по отводу земельного участка для передачи в постоянное пользование под кладбище </a:t>
            </a:r>
            <a:r>
              <a:rPr lang="ru-RU" dirty="0" smtClean="0"/>
              <a:t>микрорайона»</a:t>
            </a:r>
            <a:endParaRPr lang="ru-RU" dirty="0"/>
          </a:p>
        </p:txBody>
      </p:sp>
      <p:sp>
        <p:nvSpPr>
          <p:cNvPr id="4" name="Заголовок 1"/>
          <p:cNvSpPr>
            <a:spLocks noGrp="1"/>
          </p:cNvSpPr>
          <p:nvPr>
            <p:ph type="title"/>
          </p:nvPr>
        </p:nvSpPr>
        <p:spPr/>
        <p:txBody>
          <a:bodyPr>
            <a:normAutofit/>
          </a:bodyPr>
          <a:lstStyle/>
          <a:p>
            <a:pPr algn="ctr"/>
            <a:r>
              <a:rPr lang="ru-RU" sz="5400" b="1" dirty="0" smtClean="0"/>
              <a:t>Результат</a:t>
            </a:r>
            <a:endParaRPr lang="ru-RU" sz="5400" b="1" dirty="0"/>
          </a:p>
        </p:txBody>
      </p:sp>
    </p:spTree>
    <p:extLst>
      <p:ext uri="{BB962C8B-B14F-4D97-AF65-F5344CB8AC3E}">
        <p14:creationId xmlns:p14="http://schemas.microsoft.com/office/powerpoint/2010/main" val="2011281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55576" y="3368257"/>
            <a:ext cx="8229600" cy="638944"/>
          </a:xfrm>
        </p:spPr>
        <p:txBody>
          <a:bodyPr>
            <a:normAutofit/>
          </a:bodyPr>
          <a:lstStyle/>
          <a:p>
            <a:r>
              <a:rPr lang="ru-RU" sz="3600" dirty="0"/>
              <a:t>Цель местной </a:t>
            </a:r>
            <a:r>
              <a:rPr lang="ru-RU" sz="3600" dirty="0" err="1"/>
              <a:t>адвокационной</a:t>
            </a:r>
            <a:r>
              <a:rPr lang="ru-RU" sz="3600" dirty="0"/>
              <a:t> кампании</a:t>
            </a:r>
          </a:p>
        </p:txBody>
      </p:sp>
      <p:sp>
        <p:nvSpPr>
          <p:cNvPr id="2" name="Объект 1"/>
          <p:cNvSpPr>
            <a:spLocks noGrp="1"/>
          </p:cNvSpPr>
          <p:nvPr>
            <p:ph idx="1"/>
          </p:nvPr>
        </p:nvSpPr>
        <p:spPr>
          <a:xfrm>
            <a:off x="611560" y="4221088"/>
            <a:ext cx="8229600" cy="2213600"/>
          </a:xfrm>
        </p:spPr>
        <p:txBody>
          <a:bodyPr/>
          <a:lstStyle/>
          <a:p>
            <a:r>
              <a:rPr lang="ru-RU" dirty="0"/>
              <a:t>Привлечение жителей микрорайона Прямое к защите своих прав на сохранение и памяти своих предков путем проведения </a:t>
            </a:r>
            <a:r>
              <a:rPr lang="ru-RU" dirty="0" err="1"/>
              <a:t>адвокаси</a:t>
            </a:r>
            <a:r>
              <a:rPr lang="ru-RU" dirty="0"/>
              <a:t> компании направленной на расширение территории районного </a:t>
            </a:r>
            <a:r>
              <a:rPr lang="ru-RU" dirty="0" smtClean="0"/>
              <a:t>кладбища.</a:t>
            </a:r>
            <a:endParaRPr lang="ru-RU" dirty="0"/>
          </a:p>
        </p:txBody>
      </p:sp>
      <p:sp>
        <p:nvSpPr>
          <p:cNvPr id="4" name="Заголовок 2"/>
          <p:cNvSpPr txBox="1">
            <a:spLocks/>
          </p:cNvSpPr>
          <p:nvPr/>
        </p:nvSpPr>
        <p:spPr>
          <a:xfrm>
            <a:off x="914400" y="548680"/>
            <a:ext cx="8229600" cy="571500"/>
          </a:xfrm>
          <a:prstGeom prst="rect">
            <a:avLst/>
          </a:prstGeom>
        </p:spPr>
        <p:txBody>
          <a:bodyPr vert="horz" lIns="0" rIns="0" bIns="0" anchor="b">
            <a:normAutofit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ru-RU" sz="3600" dirty="0" smtClean="0"/>
              <a:t>Проблема нашего района</a:t>
            </a:r>
            <a:endParaRPr lang="ru-RU" sz="3600" dirty="0"/>
          </a:p>
        </p:txBody>
      </p:sp>
      <p:sp>
        <p:nvSpPr>
          <p:cNvPr id="5" name="Объект 1"/>
          <p:cNvSpPr txBox="1">
            <a:spLocks/>
          </p:cNvSpPr>
          <p:nvPr/>
        </p:nvSpPr>
        <p:spPr>
          <a:xfrm>
            <a:off x="467544" y="1120180"/>
            <a:ext cx="8229600" cy="22136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ru-RU" dirty="0"/>
              <a:t>Неопределенность нормативно-правового статуса кладбища возле микрорайона ОСН «Жемчужина Гая». Острое перегруженность кладбища сегодня ведет к нарушению санитарно-эпидемиологических и морально-этических норм.</a:t>
            </a:r>
          </a:p>
        </p:txBody>
      </p:sp>
    </p:spTree>
    <p:extLst>
      <p:ext uri="{BB962C8B-B14F-4D97-AF65-F5344CB8AC3E}">
        <p14:creationId xmlns:p14="http://schemas.microsoft.com/office/powerpoint/2010/main" val="4231199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normAutofit fontScale="92500" lnSpcReduction="20000"/>
          </a:bodyPr>
          <a:lstStyle/>
          <a:p>
            <a:r>
              <a:rPr lang="ru-RU" dirty="0" smtClean="0"/>
              <a:t>3. </a:t>
            </a:r>
            <a:r>
              <a:rPr lang="ru-RU" dirty="0"/>
              <a:t>Проведенная работа организации ОСН «Перлина Гаю», в рамках проекту «Время действовать», отображена на официальном сайте города Вознесенска (</a:t>
            </a:r>
            <a:r>
              <a:rPr lang="ru-RU" u="sng" dirty="0">
                <a:hlinkClick r:id="rId2"/>
              </a:rPr>
              <a:t>http://www.voznesensk.org/uk/node/84894</a:t>
            </a:r>
            <a:r>
              <a:rPr lang="ru-RU" dirty="0"/>
              <a:t>, </a:t>
            </a:r>
            <a:r>
              <a:rPr lang="ru-RU" u="sng" dirty="0">
                <a:hlinkClick r:id="rId3"/>
              </a:rPr>
              <a:t>http://www.voznesensk.org/uk/node/85041</a:t>
            </a:r>
            <a:r>
              <a:rPr lang="ru-RU" dirty="0"/>
              <a:t> ),  в </a:t>
            </a:r>
            <a:r>
              <a:rPr lang="ru-RU" dirty="0" err="1"/>
              <a:t>Вознесенськой</a:t>
            </a:r>
            <a:r>
              <a:rPr lang="ru-RU" dirty="0"/>
              <a:t> газете «День за Днем» и на сайте ФРММ «Фонд развития города Николаева», по следующим ссылкам:</a:t>
            </a:r>
          </a:p>
          <a:p>
            <a:r>
              <a:rPr lang="ru-RU" u="sng" dirty="0">
                <a:hlinkClick r:id="rId4"/>
              </a:rPr>
              <a:t>http://frgn.mk.ua/?p=5179</a:t>
            </a:r>
            <a:r>
              <a:rPr lang="ru-RU" dirty="0"/>
              <a:t>, </a:t>
            </a:r>
            <a:r>
              <a:rPr lang="ru-RU" u="sng" dirty="0">
                <a:hlinkClick r:id="rId5"/>
              </a:rPr>
              <a:t>http://frgn.mk.ua/?p=5319</a:t>
            </a:r>
            <a:r>
              <a:rPr lang="ru-RU" dirty="0"/>
              <a:t>, </a:t>
            </a:r>
            <a:r>
              <a:rPr lang="ru-RU" u="sng" dirty="0">
                <a:hlinkClick r:id="rId6"/>
              </a:rPr>
              <a:t>http://frgn.mk.ua/?p=5325</a:t>
            </a:r>
            <a:r>
              <a:rPr lang="ru-RU" dirty="0"/>
              <a:t>, </a:t>
            </a:r>
            <a:r>
              <a:rPr lang="ru-RU" u="sng" dirty="0">
                <a:hlinkClick r:id="rId7"/>
              </a:rPr>
              <a:t>http://frgn.mk.ua/?p=5195</a:t>
            </a:r>
            <a:r>
              <a:rPr lang="ru-RU" dirty="0"/>
              <a:t>, </a:t>
            </a:r>
            <a:r>
              <a:rPr lang="ru-RU" u="sng" dirty="0">
                <a:hlinkClick r:id="rId8"/>
              </a:rPr>
              <a:t>http://frgn.mk.ua/?p=5352</a:t>
            </a:r>
            <a:r>
              <a:rPr lang="ru-RU" dirty="0"/>
              <a:t>, </a:t>
            </a:r>
            <a:r>
              <a:rPr lang="ru-RU" u="sng" dirty="0">
                <a:hlinkClick r:id="rId9"/>
              </a:rPr>
              <a:t>http://frgn.mk.ua/?p=5376</a:t>
            </a:r>
            <a:r>
              <a:rPr lang="ru-RU" dirty="0"/>
              <a:t>, </a:t>
            </a:r>
            <a:r>
              <a:rPr lang="ru-RU" u="sng" dirty="0">
                <a:hlinkClick r:id="rId10"/>
              </a:rPr>
              <a:t>http://frgn.mk.ua/?p=5385</a:t>
            </a:r>
            <a:r>
              <a:rPr lang="ru-RU" dirty="0"/>
              <a:t>, </a:t>
            </a:r>
            <a:r>
              <a:rPr lang="ru-RU" u="sng" dirty="0">
                <a:hlinkClick r:id="rId11"/>
              </a:rPr>
              <a:t>http://frgn.mk.ua/?p=5443</a:t>
            </a:r>
            <a:r>
              <a:rPr lang="ru-RU" dirty="0"/>
              <a:t>, </a:t>
            </a:r>
            <a:r>
              <a:rPr lang="ru-RU" u="sng" dirty="0">
                <a:hlinkClick r:id="rId12"/>
              </a:rPr>
              <a:t>http://frgn.mk.ua/?p=5448</a:t>
            </a:r>
            <a:r>
              <a:rPr lang="ru-RU" dirty="0"/>
              <a:t>. </a:t>
            </a:r>
          </a:p>
          <a:p>
            <a:r>
              <a:rPr lang="ru-RU" dirty="0"/>
              <a:t/>
            </a:r>
            <a:br>
              <a:rPr lang="ru-RU" dirty="0"/>
            </a:br>
            <a:endParaRPr lang="ru-RU" dirty="0"/>
          </a:p>
        </p:txBody>
      </p:sp>
      <p:sp>
        <p:nvSpPr>
          <p:cNvPr id="4" name="Заголовок 1"/>
          <p:cNvSpPr>
            <a:spLocks noGrp="1"/>
          </p:cNvSpPr>
          <p:nvPr>
            <p:ph type="title"/>
          </p:nvPr>
        </p:nvSpPr>
        <p:spPr/>
        <p:txBody>
          <a:bodyPr>
            <a:normAutofit/>
          </a:bodyPr>
          <a:lstStyle/>
          <a:p>
            <a:pPr algn="ctr"/>
            <a:r>
              <a:rPr lang="ru-RU" sz="5400" b="1" dirty="0" smtClean="0"/>
              <a:t>Результат</a:t>
            </a:r>
            <a:endParaRPr lang="ru-RU" sz="5400" b="1" dirty="0"/>
          </a:p>
        </p:txBody>
      </p:sp>
    </p:spTree>
    <p:extLst>
      <p:ext uri="{BB962C8B-B14F-4D97-AF65-F5344CB8AC3E}">
        <p14:creationId xmlns:p14="http://schemas.microsoft.com/office/powerpoint/2010/main" val="4102105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068960"/>
            <a:ext cx="7467600" cy="1143000"/>
          </a:xfrm>
        </p:spPr>
        <p:txBody>
          <a:bodyPr>
            <a:normAutofit/>
          </a:bodyPr>
          <a:lstStyle/>
          <a:p>
            <a:pPr algn="ctr"/>
            <a:r>
              <a:rPr lang="ru-RU" sz="4400" dirty="0" smtClean="0"/>
              <a:t>Спасибо за внимание!</a:t>
            </a:r>
            <a:endParaRPr lang="ru-RU" sz="4400" dirty="0"/>
          </a:p>
        </p:txBody>
      </p:sp>
      <p:sp>
        <p:nvSpPr>
          <p:cNvPr id="3" name="Объект 2"/>
          <p:cNvSpPr>
            <a:spLocks noGrp="1"/>
          </p:cNvSpPr>
          <p:nvPr>
            <p:ph sz="quarter" idx="1"/>
          </p:nvPr>
        </p:nvSpPr>
        <p:spPr/>
        <p:txBody>
          <a:bodyPr/>
          <a:lstStyle/>
          <a:p>
            <a:endParaRPr lang="ru-RU" dirty="0"/>
          </a:p>
        </p:txBody>
      </p:sp>
    </p:spTree>
    <p:extLst>
      <p:ext uri="{BB962C8B-B14F-4D97-AF65-F5344CB8AC3E}">
        <p14:creationId xmlns:p14="http://schemas.microsoft.com/office/powerpoint/2010/main" val="3014615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8229600" cy="79435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ru-RU" b="1" dirty="0" smtClean="0"/>
              <a:t>Этапы </a:t>
            </a:r>
            <a:r>
              <a:rPr lang="ru-RU" b="1" dirty="0" err="1" smtClean="0"/>
              <a:t>адвокационной</a:t>
            </a:r>
            <a:r>
              <a:rPr lang="ru-RU" b="1" dirty="0" smtClean="0"/>
              <a:t> компании </a:t>
            </a:r>
            <a:endParaRPr lang="ru-RU" b="1" dirty="0"/>
          </a:p>
        </p:txBody>
      </p:sp>
      <p:sp>
        <p:nvSpPr>
          <p:cNvPr id="3" name="Объект 2"/>
          <p:cNvSpPr>
            <a:spLocks noGrp="1"/>
          </p:cNvSpPr>
          <p:nvPr>
            <p:ph idx="1"/>
          </p:nvPr>
        </p:nvSpPr>
        <p:spPr>
          <a:xfrm>
            <a:off x="611560" y="1844824"/>
            <a:ext cx="8153400" cy="4464496"/>
          </a:xfrm>
        </p:spPr>
        <p:txBody>
          <a:bodyPr/>
          <a:lstStyle/>
          <a:p>
            <a:r>
              <a:rPr lang="en-US" sz="3600" dirty="0"/>
              <a:t>I</a:t>
            </a:r>
            <a:r>
              <a:rPr lang="ru-RU" sz="3600" dirty="0" smtClean="0"/>
              <a:t>. Идентификация </a:t>
            </a:r>
            <a:r>
              <a:rPr lang="ru-RU" sz="3600" dirty="0"/>
              <a:t>проблемы и путей ее решения в </a:t>
            </a:r>
            <a:r>
              <a:rPr lang="ru-RU" sz="3600" dirty="0" smtClean="0"/>
              <a:t>обществе.</a:t>
            </a:r>
          </a:p>
          <a:p>
            <a:r>
              <a:rPr lang="en-US" sz="3600" dirty="0" smtClean="0"/>
              <a:t>II</a:t>
            </a:r>
            <a:r>
              <a:rPr lang="ru-RU" sz="3600" dirty="0" smtClean="0"/>
              <a:t>. </a:t>
            </a:r>
            <a:r>
              <a:rPr lang="ru-RU" sz="3600" dirty="0"/>
              <a:t>Активизация местного сообщества</a:t>
            </a:r>
            <a:r>
              <a:rPr lang="ru-RU" sz="3600" dirty="0" smtClean="0"/>
              <a:t>.</a:t>
            </a:r>
          </a:p>
          <a:p>
            <a:r>
              <a:rPr lang="en-US" sz="3600" dirty="0" smtClean="0"/>
              <a:t>III</a:t>
            </a:r>
            <a:r>
              <a:rPr lang="ru-RU" sz="3600" dirty="0" smtClean="0"/>
              <a:t>. </a:t>
            </a:r>
            <a:r>
              <a:rPr lang="ru-RU" sz="3600" dirty="0"/>
              <a:t>Участие граждан в принятии решений путем реализации права на местной инициативе.</a:t>
            </a:r>
            <a:endParaRPr lang="ru-RU" sz="3600" dirty="0" smtClean="0"/>
          </a:p>
          <a:p>
            <a:endParaRPr lang="ru-RU" dirty="0"/>
          </a:p>
          <a:p>
            <a:endParaRPr lang="ru-RU" dirty="0" smtClean="0"/>
          </a:p>
          <a:p>
            <a:endParaRPr lang="ru-RU" dirty="0"/>
          </a:p>
        </p:txBody>
      </p:sp>
    </p:spTree>
    <p:extLst>
      <p:ext uri="{BB962C8B-B14F-4D97-AF65-F5344CB8AC3E}">
        <p14:creationId xmlns:p14="http://schemas.microsoft.com/office/powerpoint/2010/main" val="447847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896" y="116632"/>
            <a:ext cx="8794224" cy="1143000"/>
          </a:xfrm>
        </p:spPr>
        <p:txBody>
          <a:bodyPr>
            <a:noAutofit/>
          </a:bodyPr>
          <a:lstStyle/>
          <a:p>
            <a:r>
              <a:rPr lang="en-US" sz="3200" dirty="0" smtClean="0"/>
              <a:t>I</a:t>
            </a:r>
            <a:r>
              <a:rPr lang="ru-RU" sz="3200" dirty="0" smtClean="0"/>
              <a:t>. Идентификация </a:t>
            </a:r>
            <a:r>
              <a:rPr lang="ru-RU" sz="3200" dirty="0"/>
              <a:t>проблемы и путей ее решения в обществе</a:t>
            </a:r>
            <a:r>
              <a:rPr lang="ru-RU" sz="3200" dirty="0" smtClean="0"/>
              <a:t>.</a:t>
            </a:r>
            <a:endParaRPr lang="ru-RU" sz="3200" dirty="0"/>
          </a:p>
        </p:txBody>
      </p:sp>
      <p:sp>
        <p:nvSpPr>
          <p:cNvPr id="3" name="Объект 2"/>
          <p:cNvSpPr>
            <a:spLocks noGrp="1"/>
          </p:cNvSpPr>
          <p:nvPr>
            <p:ph sz="quarter" idx="1"/>
          </p:nvPr>
        </p:nvSpPr>
        <p:spPr>
          <a:xfrm>
            <a:off x="395536" y="1184548"/>
            <a:ext cx="7620000" cy="4800600"/>
          </a:xfrm>
        </p:spPr>
        <p:txBody>
          <a:bodyPr>
            <a:normAutofit/>
          </a:bodyPr>
          <a:lstStyle/>
          <a:p>
            <a:r>
              <a:rPr lang="ru-RU" sz="3200" b="1" dirty="0" smtClean="0"/>
              <a:t>1 Собрание </a:t>
            </a:r>
            <a:r>
              <a:rPr lang="ru-RU" sz="3200" b="1" dirty="0"/>
              <a:t>жителей района </a:t>
            </a:r>
            <a:r>
              <a:rPr lang="ru-RU" sz="3200" b="1" dirty="0" smtClean="0"/>
              <a:t>Прямое. </a:t>
            </a:r>
          </a:p>
          <a:p>
            <a:pPr marL="0" indent="0">
              <a:buNone/>
            </a:pPr>
            <a:r>
              <a:rPr lang="ru-RU" sz="3200" dirty="0" smtClean="0"/>
              <a:t> - 23 февраля 2013 г. </a:t>
            </a:r>
          </a:p>
          <a:p>
            <a:pPr marL="0" indent="0">
              <a:buNone/>
            </a:pPr>
            <a:r>
              <a:rPr lang="ru-RU" sz="3200" dirty="0"/>
              <a:t> </a:t>
            </a:r>
            <a:r>
              <a:rPr lang="ru-RU" sz="3200" dirty="0" smtClean="0"/>
              <a:t>- 32 участника</a:t>
            </a:r>
            <a:endParaRPr lang="ru-RU" sz="3200" dirty="0"/>
          </a:p>
        </p:txBody>
      </p:sp>
      <p:pic>
        <p:nvPicPr>
          <p:cNvPr id="1026" name="Picture 2" descr="D:\ОСН\ПРОЕКТЫ\Час дияти\Промежутачній аналетический отчет\Дополнения\Заседания жителей Прямого\Изображение 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573016"/>
            <a:ext cx="4064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ОСН\ПРОЕКТЫ\Час дияти\Промежутачній аналетический отчет\Дополнения\Заседания жителей Прямого\Изображение 0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573016"/>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983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784976" cy="1080120"/>
          </a:xfrm>
        </p:spPr>
        <p:txBody>
          <a:bodyPr>
            <a:noAutofit/>
          </a:bodyPr>
          <a:lstStyle/>
          <a:p>
            <a:r>
              <a:rPr lang="en-US" sz="3200" dirty="0" smtClean="0"/>
              <a:t>I</a:t>
            </a:r>
            <a:r>
              <a:rPr lang="ru-RU" sz="3200" dirty="0" smtClean="0"/>
              <a:t>. Идентификация </a:t>
            </a:r>
            <a:r>
              <a:rPr lang="ru-RU" sz="3200" dirty="0"/>
              <a:t>проблемы и путей ее решения в обществе</a:t>
            </a:r>
            <a:r>
              <a:rPr lang="ru-RU" sz="3200" dirty="0" smtClean="0"/>
              <a:t>.</a:t>
            </a:r>
            <a:endParaRPr lang="ru-RU" sz="3200" dirty="0"/>
          </a:p>
        </p:txBody>
      </p:sp>
      <p:sp>
        <p:nvSpPr>
          <p:cNvPr id="3" name="Объект 2"/>
          <p:cNvSpPr>
            <a:spLocks noGrp="1"/>
          </p:cNvSpPr>
          <p:nvPr>
            <p:ph sz="quarter" idx="1"/>
          </p:nvPr>
        </p:nvSpPr>
        <p:spPr>
          <a:xfrm>
            <a:off x="539552" y="1124744"/>
            <a:ext cx="7467600" cy="4873752"/>
          </a:xfrm>
        </p:spPr>
        <p:txBody>
          <a:bodyPr>
            <a:normAutofit/>
          </a:bodyPr>
          <a:lstStyle/>
          <a:p>
            <a:r>
              <a:rPr lang="ru-RU" sz="3200" b="1" dirty="0" smtClean="0"/>
              <a:t>2</a:t>
            </a:r>
            <a:r>
              <a:rPr lang="ru-RU" sz="3200" b="1" dirty="0"/>
              <a:t>. </a:t>
            </a:r>
            <a:r>
              <a:rPr lang="ru-RU" sz="3200" b="1" dirty="0" smtClean="0"/>
              <a:t>Создана рабочая группа </a:t>
            </a:r>
            <a:r>
              <a:rPr lang="ru-RU" sz="3200" b="1" dirty="0"/>
              <a:t>в составе 7 человек из инициативных жителей общины микрорайона</a:t>
            </a:r>
          </a:p>
        </p:txBody>
      </p:sp>
      <p:pic>
        <p:nvPicPr>
          <p:cNvPr id="3074" name="Picture 2" descr="D:\ОСН\ПРОЕКТЫ\Час дияти\Промежутачній аналетический отчет\Дополнения\Заседания жителей Прямого\Изображение 0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284984"/>
            <a:ext cx="4044390" cy="302433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ОСН\ПРОЕКТЫ\Час дияти\Промежутачній аналетический отчет\Дополнения\Заседания жителей Прямого\Изображение 0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837" y="3284984"/>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839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9036496" cy="936103"/>
          </a:xfrm>
        </p:spPr>
        <p:txBody>
          <a:bodyPr>
            <a:normAutofit fontScale="90000"/>
          </a:bodyPr>
          <a:lstStyle/>
          <a:p>
            <a:r>
              <a:rPr lang="en-US" sz="3200" dirty="0" smtClean="0"/>
              <a:t>I</a:t>
            </a:r>
            <a:r>
              <a:rPr lang="ru-RU" sz="3200" dirty="0" smtClean="0"/>
              <a:t>. </a:t>
            </a:r>
            <a:r>
              <a:rPr lang="ru-RU" sz="3200" dirty="0"/>
              <a:t>Идентификация проблемы и путей ее решения в обществе.</a:t>
            </a:r>
          </a:p>
        </p:txBody>
      </p:sp>
      <p:sp>
        <p:nvSpPr>
          <p:cNvPr id="3" name="Объект 2"/>
          <p:cNvSpPr>
            <a:spLocks noGrp="1"/>
          </p:cNvSpPr>
          <p:nvPr>
            <p:ph sz="quarter" idx="1"/>
          </p:nvPr>
        </p:nvSpPr>
        <p:spPr/>
        <p:txBody>
          <a:bodyPr/>
          <a:lstStyle/>
          <a:p>
            <a:pPr marL="0" indent="0">
              <a:buNone/>
            </a:pPr>
            <a:r>
              <a:rPr lang="en-US" dirty="0"/>
              <a:t> </a:t>
            </a:r>
            <a:r>
              <a:rPr lang="en-US" dirty="0" smtClean="0"/>
              <a:t>- </a:t>
            </a:r>
            <a:r>
              <a:rPr lang="ru-RU" dirty="0" smtClean="0"/>
              <a:t>Инициативная </a:t>
            </a:r>
            <a:r>
              <a:rPr lang="ru-RU" dirty="0"/>
              <a:t>группа провела анализ действующего законодательства </a:t>
            </a:r>
            <a:r>
              <a:rPr lang="ru-RU" dirty="0" smtClean="0"/>
              <a:t>Украины:</a:t>
            </a:r>
          </a:p>
          <a:p>
            <a:pPr marL="457200" indent="-457200">
              <a:buAutoNum type="arabicParenR"/>
            </a:pPr>
            <a:r>
              <a:rPr lang="ru-RU" dirty="0" smtClean="0"/>
              <a:t>ЗУ </a:t>
            </a:r>
            <a:r>
              <a:rPr lang="ru-RU" dirty="0"/>
              <a:t>«О погребении и похорон дело</a:t>
            </a:r>
            <a:r>
              <a:rPr lang="ru-RU" dirty="0" smtClean="0"/>
              <a:t>»</a:t>
            </a:r>
          </a:p>
          <a:p>
            <a:pPr marL="457200" indent="-457200">
              <a:buAutoNum type="arabicParenR"/>
            </a:pPr>
            <a:r>
              <a:rPr lang="ru-RU" dirty="0"/>
              <a:t>ИНСТРУКЦИЯ о порядке захоронения, содержание кладбищ и организации ритуального обслуживания в населенных пунктах Украины КДI-204/12 Украины </a:t>
            </a:r>
            <a:r>
              <a:rPr lang="ru-RU" dirty="0" smtClean="0"/>
              <a:t>182-91.</a:t>
            </a:r>
            <a:endParaRPr lang="ru-RU" dirty="0"/>
          </a:p>
        </p:txBody>
      </p:sp>
    </p:spTree>
    <p:extLst>
      <p:ext uri="{BB962C8B-B14F-4D97-AF65-F5344CB8AC3E}">
        <p14:creationId xmlns:p14="http://schemas.microsoft.com/office/powerpoint/2010/main" val="4256895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02034"/>
          </a:xfrm>
        </p:spPr>
        <p:txBody>
          <a:bodyPr>
            <a:normAutofit fontScale="90000"/>
          </a:bodyPr>
          <a:lstStyle/>
          <a:p>
            <a:endParaRPr lang="ru-RU" dirty="0"/>
          </a:p>
        </p:txBody>
      </p:sp>
      <p:sp>
        <p:nvSpPr>
          <p:cNvPr id="3" name="Объект 2"/>
          <p:cNvSpPr>
            <a:spLocks noGrp="1"/>
          </p:cNvSpPr>
          <p:nvPr>
            <p:ph sz="quarter" idx="1"/>
          </p:nvPr>
        </p:nvSpPr>
        <p:spPr>
          <a:xfrm>
            <a:off x="457200" y="620688"/>
            <a:ext cx="7467600" cy="5853264"/>
          </a:xfrm>
        </p:spPr>
        <p:txBody>
          <a:bodyPr>
            <a:normAutofit fontScale="92500" lnSpcReduction="20000"/>
          </a:bodyPr>
          <a:lstStyle/>
          <a:p>
            <a:r>
              <a:rPr lang="ru-RU" dirty="0"/>
              <a:t>Сложившаяся на территории микрорайона Прямое ::</a:t>
            </a:r>
            <a:br>
              <a:rPr lang="ru-RU" dirty="0"/>
            </a:br>
            <a:r>
              <a:rPr lang="ru-RU" dirty="0"/>
              <a:t>1) На сегодняшний день на «кладбище» похоронено около 400 человек.</a:t>
            </a:r>
            <a:br>
              <a:rPr lang="ru-RU" dirty="0"/>
            </a:br>
            <a:r>
              <a:rPr lang="ru-RU" dirty="0"/>
              <a:t>2) Площадь территории кладбища составляет 0,56 га, (56 сотки).</a:t>
            </a:r>
            <a:br>
              <a:rPr lang="ru-RU" dirty="0"/>
            </a:br>
            <a:r>
              <a:rPr lang="ru-RU" dirty="0"/>
              <a:t>3) Предел существующих захоронений находится на расстоянии 320 м. от ближайшего жилого дома.</a:t>
            </a:r>
            <a:br>
              <a:rPr lang="ru-RU" dirty="0"/>
            </a:br>
            <a:r>
              <a:rPr lang="ru-RU" dirty="0"/>
              <a:t>4) Первое захоронение было сделано в 1966 году, то есть захоронения осуществляются регулярно в течение 47 лет.</a:t>
            </a:r>
            <a:br>
              <a:rPr lang="ru-RU" dirty="0"/>
            </a:br>
            <a:r>
              <a:rPr lang="ru-RU" dirty="0"/>
              <a:t>5) Последнее захоронение было сделано 17 марта 2013.</a:t>
            </a:r>
            <a:br>
              <a:rPr lang="ru-RU" dirty="0"/>
            </a:br>
            <a:r>
              <a:rPr lang="ru-RU" dirty="0"/>
              <a:t>6) На сегодняшний день на микрорайоне «Прямое» проживает 650 человек, из них примерно 170 пенсионеров.</a:t>
            </a:r>
            <a:br>
              <a:rPr lang="ru-RU" dirty="0"/>
            </a:br>
            <a:r>
              <a:rPr lang="ru-RU" dirty="0"/>
              <a:t>7) По данным районного </a:t>
            </a:r>
            <a:r>
              <a:rPr lang="ru-RU" dirty="0" err="1"/>
              <a:t>ЗАГСа</a:t>
            </a:r>
            <a:r>
              <a:rPr lang="ru-RU" dirty="0"/>
              <a:t> на территории района ежегодно умирает около 10-15 человек и с каждым годом эта цифра растет.</a:t>
            </a:r>
            <a:br>
              <a:rPr lang="ru-RU" dirty="0"/>
            </a:br>
            <a:r>
              <a:rPr lang="ru-RU" dirty="0"/>
              <a:t>91</a:t>
            </a:r>
          </a:p>
        </p:txBody>
      </p:sp>
    </p:spTree>
    <p:extLst>
      <p:ext uri="{BB962C8B-B14F-4D97-AF65-F5344CB8AC3E}">
        <p14:creationId xmlns:p14="http://schemas.microsoft.com/office/powerpoint/2010/main" val="4289415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74042"/>
          </a:xfrm>
        </p:spPr>
        <p:txBody>
          <a:bodyPr>
            <a:normAutofit fontScale="90000"/>
          </a:bodyPr>
          <a:lstStyle/>
          <a:p>
            <a:endParaRPr lang="ru-RU" dirty="0"/>
          </a:p>
        </p:txBody>
      </p:sp>
      <p:sp>
        <p:nvSpPr>
          <p:cNvPr id="3" name="Объект 2"/>
          <p:cNvSpPr>
            <a:spLocks noGrp="1"/>
          </p:cNvSpPr>
          <p:nvPr>
            <p:ph sz="quarter" idx="1"/>
          </p:nvPr>
        </p:nvSpPr>
        <p:spPr>
          <a:xfrm>
            <a:off x="457200" y="764704"/>
            <a:ext cx="7467600" cy="5709248"/>
          </a:xfrm>
        </p:spPr>
        <p:txBody>
          <a:bodyPr>
            <a:normAutofit/>
          </a:bodyPr>
          <a:lstStyle/>
          <a:p>
            <a:r>
              <a:rPr lang="ru-RU" dirty="0" smtClean="0"/>
              <a:t>- </a:t>
            </a:r>
            <a:r>
              <a:rPr lang="ru-RU" dirty="0"/>
              <a:t>Так же, в период работы рабочей группы от Органа самоорганизации населения «Перлина Гаю», с целью изучения нормативно-правовых документов существующего кладбища и возможностей расширения </a:t>
            </a:r>
            <a:r>
              <a:rPr lang="ru-RU" dirty="0" smtClean="0"/>
              <a:t>его.</a:t>
            </a:r>
          </a:p>
          <a:p>
            <a:r>
              <a:rPr lang="ru-RU" dirty="0" smtClean="0"/>
              <a:t>1) </a:t>
            </a:r>
            <a:r>
              <a:rPr lang="ru-RU" dirty="0"/>
              <a:t>«Исполнительный комитет Вознесенского городского совета рассмотрел Ваше письмо относительно узаконивания территории кладбища вблизи микрорайона Прямое и сообщает, что это кладбище находится на землях Бугской сельского совета Николаевской </a:t>
            </a:r>
            <a:r>
              <a:rPr lang="ru-RU" dirty="0" err="1"/>
              <a:t>области.В</a:t>
            </a:r>
            <a:r>
              <a:rPr lang="ru-RU" dirty="0"/>
              <a:t> настоящее время коммунальным предприятием «</a:t>
            </a:r>
            <a:r>
              <a:rPr lang="ru-RU" dirty="0" err="1"/>
              <a:t>Регспод</a:t>
            </a:r>
            <a:r>
              <a:rPr lang="ru-RU" dirty="0"/>
              <a:t>» проводится работа по отводу земельного участка площадью около 0,67 га под кладбище.»</a:t>
            </a:r>
          </a:p>
          <a:p>
            <a:endParaRPr lang="ru-RU" dirty="0"/>
          </a:p>
        </p:txBody>
      </p:sp>
    </p:spTree>
    <p:extLst>
      <p:ext uri="{BB962C8B-B14F-4D97-AF65-F5344CB8AC3E}">
        <p14:creationId xmlns:p14="http://schemas.microsoft.com/office/powerpoint/2010/main" val="2145575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normAutofit fontScale="77500" lnSpcReduction="20000"/>
          </a:bodyPr>
          <a:lstStyle/>
          <a:p>
            <a:r>
              <a:rPr lang="ru-RU" sz="3200" b="1" dirty="0" smtClean="0"/>
              <a:t>3 Общественном обсуждении</a:t>
            </a:r>
          </a:p>
          <a:p>
            <a:pPr marL="0" indent="0">
              <a:buNone/>
            </a:pPr>
            <a:r>
              <a:rPr lang="ru-RU" sz="3200" b="1" dirty="0"/>
              <a:t> </a:t>
            </a:r>
            <a:r>
              <a:rPr lang="ru-RU" sz="3200" b="1" dirty="0" smtClean="0"/>
              <a:t>- </a:t>
            </a:r>
            <a:r>
              <a:rPr lang="ru-RU" sz="3200" dirty="0"/>
              <a:t>21 марта 2013 г. </a:t>
            </a:r>
            <a:endParaRPr lang="ru-RU" sz="3200" dirty="0" smtClean="0"/>
          </a:p>
          <a:p>
            <a:pPr marL="0" indent="0">
              <a:buNone/>
            </a:pPr>
            <a:r>
              <a:rPr lang="ru-RU" sz="3200" b="1" dirty="0"/>
              <a:t> </a:t>
            </a:r>
            <a:r>
              <a:rPr lang="ru-RU" sz="3200" b="1" dirty="0" smtClean="0"/>
              <a:t>- </a:t>
            </a:r>
            <a:r>
              <a:rPr lang="ru-RU" sz="3200" dirty="0"/>
              <a:t>в малом зале Вознесенского городского совета в 15.30. </a:t>
            </a:r>
            <a:endParaRPr lang="ru-RU" sz="3200" dirty="0" smtClean="0"/>
          </a:p>
          <a:p>
            <a:pPr marL="0" indent="0">
              <a:buNone/>
            </a:pPr>
            <a:r>
              <a:rPr lang="ru-RU" sz="3200" b="1" dirty="0"/>
              <a:t> </a:t>
            </a:r>
            <a:r>
              <a:rPr lang="ru-RU" sz="3200" b="1" dirty="0" smtClean="0"/>
              <a:t>- </a:t>
            </a:r>
            <a:r>
              <a:rPr lang="ru-RU" sz="3200" dirty="0"/>
              <a:t>три рабочие группы:  </a:t>
            </a:r>
            <a:endParaRPr lang="ru-RU" sz="3200" dirty="0" smtClean="0"/>
          </a:p>
          <a:p>
            <a:pPr marL="514350" indent="-514350">
              <a:buAutoNum type="arabicParenR"/>
            </a:pPr>
            <a:r>
              <a:rPr lang="ru-RU" sz="3200" dirty="0" smtClean="0"/>
              <a:t>должностные </a:t>
            </a:r>
            <a:r>
              <a:rPr lang="ru-RU" sz="3200" dirty="0"/>
              <a:t>лица органов местного самоуправления, </a:t>
            </a:r>
            <a:endParaRPr lang="ru-RU" sz="3200" dirty="0" smtClean="0"/>
          </a:p>
          <a:p>
            <a:pPr marL="514350" indent="-514350">
              <a:buAutoNum type="arabicParenR"/>
            </a:pPr>
            <a:r>
              <a:rPr lang="ru-RU" sz="3200" dirty="0" smtClean="0"/>
              <a:t>коммунальное </a:t>
            </a:r>
            <a:r>
              <a:rPr lang="ru-RU" sz="3200" dirty="0"/>
              <a:t>предприятие «РЕГСПОД», </a:t>
            </a:r>
            <a:endParaRPr lang="ru-RU" sz="3200" dirty="0" smtClean="0"/>
          </a:p>
          <a:p>
            <a:pPr marL="514350" indent="-514350">
              <a:buAutoNum type="arabicParenR"/>
            </a:pPr>
            <a:r>
              <a:rPr lang="ru-RU" sz="3200" dirty="0" smtClean="0"/>
              <a:t>представители </a:t>
            </a:r>
            <a:r>
              <a:rPr lang="ru-RU" sz="3200" dirty="0"/>
              <a:t>общественности и депутаты (рабочая группа из общества жителей Прямое - 7 человек + депутаты городского совета).Список участников прилагается.</a:t>
            </a:r>
            <a:endParaRPr lang="ru-RU" sz="3200" b="1" dirty="0"/>
          </a:p>
        </p:txBody>
      </p:sp>
      <p:sp>
        <p:nvSpPr>
          <p:cNvPr id="4" name="Заголовок 1"/>
          <p:cNvSpPr>
            <a:spLocks noGrp="1"/>
          </p:cNvSpPr>
          <p:nvPr>
            <p:ph type="title"/>
          </p:nvPr>
        </p:nvSpPr>
        <p:spPr/>
        <p:txBody>
          <a:bodyPr>
            <a:normAutofit/>
          </a:bodyPr>
          <a:lstStyle/>
          <a:p>
            <a:r>
              <a:rPr lang="en-US" sz="3200" dirty="0" smtClean="0"/>
              <a:t>I</a:t>
            </a:r>
            <a:r>
              <a:rPr lang="ru-RU" sz="3200" dirty="0" smtClean="0"/>
              <a:t>. </a:t>
            </a:r>
            <a:r>
              <a:rPr lang="ru-RU" sz="3200" dirty="0"/>
              <a:t>Идентификация проблемы и путей ее решения в обществе.</a:t>
            </a:r>
          </a:p>
        </p:txBody>
      </p:sp>
    </p:spTree>
    <p:extLst>
      <p:ext uri="{BB962C8B-B14F-4D97-AF65-F5344CB8AC3E}">
        <p14:creationId xmlns:p14="http://schemas.microsoft.com/office/powerpoint/2010/main" val="42653971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582</TotalTime>
  <Words>1039</Words>
  <Application>Microsoft Office PowerPoint</Application>
  <PresentationFormat>Экран (4:3)</PresentationFormat>
  <Paragraphs>67</Paragraphs>
  <Slides>21</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21</vt:i4>
      </vt:variant>
    </vt:vector>
  </HeadingPairs>
  <TitlesOfParts>
    <vt:vector size="25" baseType="lpstr">
      <vt:lpstr>Поток</vt:lpstr>
      <vt:lpstr>Бумажная</vt:lpstr>
      <vt:lpstr>Солнцестояние</vt:lpstr>
      <vt:lpstr>Эркер</vt:lpstr>
      <vt:lpstr>Название проекта: «Время действовать!»</vt:lpstr>
      <vt:lpstr>Цель местной адвокационной кампании</vt:lpstr>
      <vt:lpstr>Этапы адвокационной компании </vt:lpstr>
      <vt:lpstr>I. Идентификация проблемы и путей ее решения в обществе.</vt:lpstr>
      <vt:lpstr>I. Идентификация проблемы и путей ее решения в обществе.</vt:lpstr>
      <vt:lpstr>I. Идентификация проблемы и путей ее решения в обществе.</vt:lpstr>
      <vt:lpstr>Презентация PowerPoint</vt:lpstr>
      <vt:lpstr>Презентация PowerPoint</vt:lpstr>
      <vt:lpstr>I. Идентификация проблемы и путей ее решения в обществе.</vt:lpstr>
      <vt:lpstr>Презентация PowerPoint</vt:lpstr>
      <vt:lpstr>II. Активизация местного сообщества.</vt:lpstr>
      <vt:lpstr>II. Активизация местного сообщества.</vt:lpstr>
      <vt:lpstr>II. Активизация местного сообщества.</vt:lpstr>
      <vt:lpstr>II. Активизация местного сообщества.</vt:lpstr>
      <vt:lpstr>III. Участие граждан в принятии решений путем реализации права на местной инициативе.</vt:lpstr>
      <vt:lpstr>III. Участие граждан в принятии решений путем реализации права на местной инициативе.</vt:lpstr>
      <vt:lpstr>III. Участие граждан в принятии решений путем реализации права на местной инициативе.</vt:lpstr>
      <vt:lpstr>Результат</vt:lpstr>
      <vt:lpstr>Результат</vt:lpstr>
      <vt:lpstr>Результат</vt:lpstr>
      <vt:lpstr>Спасибо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проекта: «Время действовать!»</dc:title>
  <dc:creator>Admin</dc:creator>
  <cp:lastModifiedBy>biblioteka</cp:lastModifiedBy>
  <cp:revision>36</cp:revision>
  <dcterms:created xsi:type="dcterms:W3CDTF">2013-09-11T18:02:48Z</dcterms:created>
  <dcterms:modified xsi:type="dcterms:W3CDTF">2013-09-13T07:49:18Z</dcterms:modified>
</cp:coreProperties>
</file>